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2.xml" ContentType="application/vnd.openxmlformats-officedocument.presentationml.notesSlide+xml"/>
  <Override PartName="/ppt/tags/tag151.xml" ContentType="application/vnd.openxmlformats-officedocument.presentationml.tags+xml"/>
  <Override PartName="/ppt/media/image27.jpg" ContentType="image/png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19" r:id="rId3"/>
    <p:sldId id="318" r:id="rId4"/>
    <p:sldId id="317" r:id="rId5"/>
    <p:sldId id="269" r:id="rId6"/>
    <p:sldId id="310" r:id="rId7"/>
    <p:sldId id="311" r:id="rId8"/>
    <p:sldId id="312" r:id="rId9"/>
    <p:sldId id="313" r:id="rId10"/>
    <p:sldId id="314" r:id="rId11"/>
    <p:sldId id="320" r:id="rId12"/>
    <p:sldId id="323" r:id="rId13"/>
    <p:sldId id="321" r:id="rId14"/>
    <p:sldId id="324" r:id="rId15"/>
    <p:sldId id="322" r:id="rId16"/>
    <p:sldId id="315" r:id="rId17"/>
    <p:sldId id="316" r:id="rId18"/>
    <p:sldId id="325" r:id="rId19"/>
    <p:sldId id="326" r:id="rId20"/>
    <p:sldId id="281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1B7D4"/>
    <a:srgbClr val="155F8C"/>
    <a:srgbClr val="62BDC1"/>
    <a:srgbClr val="3F7468"/>
    <a:srgbClr val="EDF3F8"/>
    <a:srgbClr val="4EA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2.png"/><Relationship Id="rId4" Type="http://schemas.openxmlformats.org/officeDocument/2006/relationships/tags" Target="../tags/tag10.xml"/><Relationship Id="rId9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10" Type="http://schemas.openxmlformats.org/officeDocument/2006/relationships/image" Target="../media/image2.png"/><Relationship Id="rId4" Type="http://schemas.openxmlformats.org/officeDocument/2006/relationships/tags" Target="../tags/tag64.xml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5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6.png"/><Relationship Id="rId5" Type="http://schemas.openxmlformats.org/officeDocument/2006/relationships/tags" Target="../tags/tag7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10" Type="http://schemas.openxmlformats.org/officeDocument/2006/relationships/image" Target="../media/image7.png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10" Type="http://schemas.openxmlformats.org/officeDocument/2006/relationships/image" Target="../media/image5.png"/><Relationship Id="rId4" Type="http://schemas.openxmlformats.org/officeDocument/2006/relationships/tags" Target="../tags/tag93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10" Type="http://schemas.openxmlformats.org/officeDocument/2006/relationships/image" Target="../media/image5.png"/><Relationship Id="rId4" Type="http://schemas.openxmlformats.org/officeDocument/2006/relationships/tags" Target="../tags/tag101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8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1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9.png"/><Relationship Id="rId5" Type="http://schemas.openxmlformats.org/officeDocument/2006/relationships/tags" Target="../tags/tag12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9.xml"/><Relationship Id="rId9" Type="http://schemas.openxmlformats.org/officeDocument/2006/relationships/tags" Target="../tags/tag12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9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 cstate="screen"/>
          <a:srcRect/>
          <a:stretch>
            <a:fillRect/>
          </a:stretch>
        </p:blipFill>
        <p:spPr>
          <a:xfrm>
            <a:off x="8444230" y="3364865"/>
            <a:ext cx="4226560" cy="3524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4143375" y="2120900"/>
            <a:ext cx="6384925" cy="990607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spc="600" baseline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4143375" y="3406119"/>
            <a:ext cx="5940425" cy="753131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4143375" y="2979638"/>
            <a:ext cx="68480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 charset="0"/>
              </a:rPr>
              <a:t>——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9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4116000" y="3419475"/>
            <a:ext cx="581025" cy="206946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 panose="020F0502020204030204" charset="0"/>
              </a:rPr>
              <a:t>——</a:t>
            </a:r>
          </a:p>
        </p:txBody>
      </p:sp>
      <p:pic>
        <p:nvPicPr>
          <p:cNvPr id="9" name="图片 8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 cstate="screen"/>
          <a:srcRect/>
          <a:stretch>
            <a:fillRect/>
          </a:stretch>
        </p:blipFill>
        <p:spPr>
          <a:xfrm>
            <a:off x="8444230" y="3364865"/>
            <a:ext cx="4226560" cy="352488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4116388" y="3638095"/>
            <a:ext cx="5967412" cy="714830"/>
          </a:xfrm>
        </p:spPr>
        <p:txBody>
          <a:bodyPr lIns="90000" tIns="46800" rIns="90000" bIns="46800">
            <a:normAutofit/>
          </a:bodyPr>
          <a:lstStyle>
            <a:lvl1pPr marL="0" indent="0" algn="l">
              <a:buNone/>
              <a:defRPr sz="16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104984" y="2085975"/>
            <a:ext cx="5978816" cy="1408244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Users/airbookpro/Desktop/2.png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screen"/>
          <a:srcRect/>
          <a:stretch>
            <a:fillRect/>
          </a:stretch>
        </p:blipFill>
        <p:spPr>
          <a:xfrm>
            <a:off x="10871200" y="5554402"/>
            <a:ext cx="1333500" cy="1288358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r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ea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7"/>
            </p:custDataLst>
          </p:nvPr>
        </p:nvGrpSpPr>
        <p:grpSpPr>
          <a:xfrm>
            <a:off x="-20320" y="3695356"/>
            <a:ext cx="12225020" cy="3158833"/>
            <a:chOff x="-20320" y="3695356"/>
            <a:chExt cx="12225020" cy="3158833"/>
          </a:xfrm>
        </p:grpSpPr>
        <p:pic>
          <p:nvPicPr>
            <p:cNvPr id="9" name="图片 8" descr="3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 cstate="screen"/>
            <a:stretch>
              <a:fillRect/>
            </a:stretch>
          </p:blipFill>
          <p:spPr>
            <a:xfrm>
              <a:off x="-20320" y="3695356"/>
              <a:ext cx="5227320" cy="3158833"/>
            </a:xfrm>
            <a:prstGeom prst="rect">
              <a:avLst/>
            </a:prstGeom>
          </p:spPr>
        </p:pic>
        <p:pic>
          <p:nvPicPr>
            <p:cNvPr id="10" name="图片 9" descr="/Users/airbookpro/Desktop/2.png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 cstate="screen"/>
            <a:srcRect/>
            <a:stretch>
              <a:fillRect/>
            </a:stretch>
          </p:blipFill>
          <p:spPr>
            <a:xfrm>
              <a:off x="10871200" y="5554402"/>
              <a:ext cx="1333500" cy="128835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/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1905" y="-4445"/>
            <a:ext cx="489902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ea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 cstate="screen"/>
          <a:stretch>
            <a:fillRect/>
          </a:stretch>
        </p:blipFill>
        <p:spPr>
          <a:xfrm>
            <a:off x="-20320" y="3043023"/>
            <a:ext cx="6306820" cy="38111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/dow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ea typeface="Arial" panose="020B0604020202020204" pitchFamily="34" charset="0"/>
              <a:sym typeface="+mn-ea"/>
            </a:endParaRPr>
          </a:p>
        </p:txBody>
      </p:sp>
      <p:pic>
        <p:nvPicPr>
          <p:cNvPr id="11" name="图片 10" descr="/Users/airbookpro/Desktop/2.png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 cstate="screen"/>
          <a:srcRect/>
          <a:stretch>
            <a:fillRect/>
          </a:stretch>
        </p:blipFill>
        <p:spPr>
          <a:xfrm rot="10800000">
            <a:off x="10972025" y="0"/>
            <a:ext cx="1333500" cy="12883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wn/u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ea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/Users/airbookpro/Desktop/2.png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 cstate="screen"/>
          <a:srcRect/>
          <a:stretch>
            <a:fillRect/>
          </a:stretch>
        </p:blipFill>
        <p:spPr>
          <a:xfrm>
            <a:off x="10871200" y="5554402"/>
            <a:ext cx="1333500" cy="12883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ea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 cstate="screen"/>
          <a:stretch>
            <a:fillRect/>
          </a:stretch>
        </p:blipFill>
        <p:spPr>
          <a:xfrm flipH="1">
            <a:off x="7340600" y="3922523"/>
            <a:ext cx="4851400" cy="29316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istb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911012" y="2697778"/>
            <a:ext cx="14010851" cy="2056445"/>
            <a:chOff x="-911012" y="2697778"/>
            <a:chExt cx="14010851" cy="2056445"/>
          </a:xfrm>
        </p:grpSpPr>
        <p:pic>
          <p:nvPicPr>
            <p:cNvPr id="8" name="图片 7" descr="/Users/airbookpro/Desktop/2.png2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 cstate="screen"/>
            <a:srcRect/>
            <a:stretch>
              <a:fillRect/>
            </a:stretch>
          </p:blipFill>
          <p:spPr>
            <a:xfrm rot="20296989">
              <a:off x="10971339" y="2697778"/>
              <a:ext cx="2128500" cy="2056445"/>
            </a:xfrm>
            <a:prstGeom prst="rect">
              <a:avLst/>
            </a:prstGeom>
          </p:spPr>
        </p:pic>
        <p:pic>
          <p:nvPicPr>
            <p:cNvPr id="9" name="图片 8" descr="/Users/airbookpro/Desktop/2.png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1" cstate="screen"/>
            <a:srcRect/>
            <a:stretch>
              <a:fillRect/>
            </a:stretch>
          </p:blipFill>
          <p:spPr>
            <a:xfrm rot="1303011" flipH="1">
              <a:off x="-911012" y="2697778"/>
              <a:ext cx="2128500" cy="205644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blipFill dpi="0" rotWithShape="1">
          <a:blip r:embed="rId8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 cstate="screen"/>
          <a:stretch>
            <a:fillRect/>
          </a:stretch>
        </p:blipFill>
        <p:spPr>
          <a:xfrm>
            <a:off x="-20320" y="775970"/>
            <a:ext cx="10058400" cy="60782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116000" y="3073400"/>
            <a:ext cx="6142425" cy="752476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0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115995" y="3903975"/>
            <a:ext cx="6142425" cy="11665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27.xml"/><Relationship Id="rId7" Type="http://schemas.openxmlformats.org/officeDocument/2006/relationships/image" Target="../media/image1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.m4a"/><Relationship Id="rId4" Type="http://schemas.microsoft.com/office/2007/relationships/media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10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16.xml"/><Relationship Id="rId4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0.pn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5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5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0.pn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0.png"/><Relationship Id="rId5" Type="http://schemas.openxmlformats.org/officeDocument/2006/relationships/hyperlink" Target="https://vikaspedia.in/agriculture/ict-applications-in-agriculture/iot-in-agriculture" TargetMode="External"/><Relationship Id="rId4" Type="http://schemas.openxmlformats.org/officeDocument/2006/relationships/hyperlink" Target="https://ieeexplore.ieee.org/document/853870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0.m4a"/><Relationship Id="rId7" Type="http://schemas.openxmlformats.org/officeDocument/2006/relationships/image" Target="../media/image10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1.xml"/><Relationship Id="rId4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32.xml"/><Relationship Id="rId7" Type="http://schemas.openxmlformats.org/officeDocument/2006/relationships/image" Target="../media/image11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slideLayout" Target="../slideLayouts/slideLayout6.xml"/><Relationship Id="rId5" Type="http://schemas.openxmlformats.org/officeDocument/2006/relationships/audio" Target="../media/media3.m4a"/><Relationship Id="rId4" Type="http://schemas.microsoft.com/office/2007/relationships/media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33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tags" Target="../tags/tag136.xml"/><Relationship Id="rId7" Type="http://schemas.openxmlformats.org/officeDocument/2006/relationships/image" Target="../media/image13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5.m4a"/><Relationship Id="rId10" Type="http://schemas.openxmlformats.org/officeDocument/2006/relationships/image" Target="../media/image10.png"/><Relationship Id="rId4" Type="http://schemas.microsoft.com/office/2007/relationships/media" Target="../media/media5.m4a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39.xml"/><Relationship Id="rId7" Type="http://schemas.openxmlformats.org/officeDocument/2006/relationships/image" Target="../media/image16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Layout" Target="../slideLayouts/slideLayout12.xml"/><Relationship Id="rId5" Type="http://schemas.openxmlformats.org/officeDocument/2006/relationships/audio" Target="../media/media6.m4a"/><Relationship Id="rId4" Type="http://schemas.microsoft.com/office/2007/relationships/media" Target="../media/media6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microsoft.com/office/2007/relationships/media" Target="../media/media7.m4a"/><Relationship Id="rId7" Type="http://schemas.openxmlformats.org/officeDocument/2006/relationships/image" Target="../media/image17.jp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7.m4a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44.xml"/><Relationship Id="rId7" Type="http://schemas.openxmlformats.org/officeDocument/2006/relationships/image" Target="../media/image19.jpe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slideLayout" Target="../slideLayouts/slideLayout14.xml"/><Relationship Id="rId5" Type="http://schemas.openxmlformats.org/officeDocument/2006/relationships/audio" Target="../media/media8.m4a"/><Relationship Id="rId4" Type="http://schemas.microsoft.com/office/2007/relationships/media" Target="../media/media8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47.xml"/><Relationship Id="rId7" Type="http://schemas.openxmlformats.org/officeDocument/2006/relationships/image" Target="../media/image20.jpe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15.xml"/><Relationship Id="rId5" Type="http://schemas.openxmlformats.org/officeDocument/2006/relationships/audio" Target="../media/media9.m4a"/><Relationship Id="rId4" Type="http://schemas.microsoft.com/office/2007/relationships/media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372928" y="2120900"/>
            <a:ext cx="7353779" cy="99060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SMART </a:t>
            </a:r>
            <a:br>
              <a:rPr lang="en-US" altLang="zh-CN" dirty="0" smtClean="0"/>
            </a:br>
            <a:r>
              <a:rPr lang="en-US" altLang="zh-CN" dirty="0" smtClean="0"/>
              <a:t>AGRICULTURE SYSTEM</a:t>
            </a:r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                                        By :Krish Shah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95"/>
    </mc:Choice>
    <mc:Fallback>
      <p:transition spd="slow" advTm="15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IMPLEMENTED METHOD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" y="1459114"/>
            <a:ext cx="12192000" cy="539888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81"/>
    </mc:Choice>
    <mc:Fallback>
      <p:transition spd="slow" advTm="20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00" y="688454"/>
            <a:ext cx="5021300" cy="565200"/>
          </a:xfrm>
        </p:spPr>
        <p:txBody>
          <a:bodyPr>
            <a:noAutofit/>
          </a:bodyPr>
          <a:lstStyle/>
          <a:p>
            <a:r>
              <a:rPr lang="en-US" sz="3600" u="sng" dirty="0" smtClean="0">
                <a:solidFill>
                  <a:srgbClr val="00B050"/>
                </a:solidFill>
                <a:latin typeface="Garamond" panose="02020404030301010803" pitchFamily="18" charset="0"/>
              </a:rPr>
              <a:t>HARDWARE USED</a:t>
            </a:r>
            <a:endParaRPr lang="en-US" sz="3600" u="sng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04800" y="1840300"/>
            <a:ext cx="10396800" cy="33286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61B7D4"/>
                </a:solidFill>
              </a:rPr>
              <a:t>Arduino Board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61B7D4"/>
                </a:solidFill>
              </a:rPr>
              <a:t>Soil moisture Sensor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61B7D4"/>
                </a:solidFill>
              </a:rPr>
              <a:t>Passive Infrared Sensor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61B7D4"/>
                </a:solidFill>
              </a:rPr>
              <a:t>LM35 </a:t>
            </a:r>
            <a:r>
              <a:rPr lang="en-US" sz="2000" dirty="0">
                <a:solidFill>
                  <a:srgbClr val="61B7D4"/>
                </a:solidFill>
              </a:rPr>
              <a:t>T</a:t>
            </a:r>
            <a:r>
              <a:rPr lang="en-US" sz="2000" dirty="0" smtClean="0">
                <a:solidFill>
                  <a:srgbClr val="61B7D4"/>
                </a:solidFill>
              </a:rPr>
              <a:t>emperature Sensor</a:t>
            </a:r>
            <a:endParaRPr lang="en-US" sz="2000" dirty="0">
              <a:solidFill>
                <a:srgbClr val="61B7D4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08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9"/>
    </mc:Choice>
    <mc:Fallback>
      <p:transition spd="slow" advTm="18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1093470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</a:rPr>
              <a:t>ARDUINO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1" y="2019300"/>
            <a:ext cx="9563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1B7D4"/>
                </a:solidFill>
              </a:rPr>
              <a:t>Both </a:t>
            </a:r>
            <a:r>
              <a:rPr lang="en-US" dirty="0" smtClean="0">
                <a:solidFill>
                  <a:srgbClr val="61B7D4"/>
                </a:solidFill>
                <a:latin typeface="Arial Black" panose="020B0A04020102020204" pitchFamily="34" charset="0"/>
              </a:rPr>
              <a:t>SOIL MOISTURE SENSOR </a:t>
            </a:r>
            <a:r>
              <a:rPr lang="en-US" dirty="0" smtClean="0">
                <a:solidFill>
                  <a:srgbClr val="61B7D4"/>
                </a:solidFill>
              </a:rPr>
              <a:t>and</a:t>
            </a:r>
            <a:r>
              <a:rPr lang="en-US" dirty="0" smtClean="0">
                <a:solidFill>
                  <a:srgbClr val="61B7D4"/>
                </a:solidFill>
                <a:latin typeface="Arial Black" panose="020B0A04020102020204" pitchFamily="34" charset="0"/>
              </a:rPr>
              <a:t> PIR SENSOR </a:t>
            </a:r>
            <a:r>
              <a:rPr lang="en-US" dirty="0" smtClean="0">
                <a:solidFill>
                  <a:srgbClr val="61B7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connected to the Arduino to perform an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1B7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will send the data base using </a:t>
            </a:r>
            <a:r>
              <a:rPr lang="en-US" dirty="0" smtClean="0">
                <a:solidFill>
                  <a:srgbClr val="61B7D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Ethernet shield </a:t>
            </a:r>
            <a:r>
              <a:rPr lang="en-US" dirty="0" smtClean="0">
                <a:solidFill>
                  <a:srgbClr val="61B7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if emergency, it also sends message to the user by using a device called </a:t>
            </a:r>
            <a:r>
              <a:rPr lang="en-US" dirty="0" smtClean="0">
                <a:solidFill>
                  <a:srgbClr val="61B7D4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GSM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1B7D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2" y="3718874"/>
            <a:ext cx="3234179" cy="3139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99" y="3888556"/>
            <a:ext cx="2993796" cy="265364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3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05"/>
    </mc:Choice>
    <mc:Fallback>
      <p:transition spd="slow" advTm="2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SOIL MOISTURE SENSOR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9" y="4222615"/>
            <a:ext cx="7417181" cy="263538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5100" y="1548100"/>
            <a:ext cx="11001600" cy="10116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55F8C"/>
                </a:solidFill>
              </a:rPr>
              <a:t>A sensor that will sense the moisture level in the land(sand) called </a:t>
            </a:r>
            <a:r>
              <a:rPr lang="en-US" sz="2400" dirty="0" smtClean="0">
                <a:solidFill>
                  <a:srgbClr val="155F8C"/>
                </a:solidFill>
                <a:latin typeface="Arial Black" panose="020B0A04020102020204" pitchFamily="34" charset="0"/>
              </a:rPr>
              <a:t>SOIL MOISTURE SENSOR</a:t>
            </a:r>
            <a:endParaRPr lang="en-US" sz="2400" dirty="0">
              <a:solidFill>
                <a:srgbClr val="155F8C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4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5"/>
    </mc:Choice>
    <mc:Fallback>
      <p:transition spd="slow" advTm="17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25000"/>
                  </a:schemeClr>
                </a:solidFill>
              </a:rPr>
              <a:t>PASSIVE INFRARED SENSOR</a:t>
            </a: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2700" y="1560900"/>
            <a:ext cx="8067400" cy="10116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55F8C"/>
                </a:solidFill>
              </a:rPr>
              <a:t>A </a:t>
            </a:r>
            <a:r>
              <a:rPr lang="en-US" sz="2400" dirty="0" smtClean="0">
                <a:solidFill>
                  <a:srgbClr val="155F8C"/>
                </a:solidFill>
                <a:latin typeface="Arial Black" panose="020B0A04020102020204" pitchFamily="34" charset="0"/>
              </a:rPr>
              <a:t>PIR </a:t>
            </a:r>
            <a:r>
              <a:rPr lang="en-US" sz="2400" dirty="0" smtClean="0">
                <a:solidFill>
                  <a:srgbClr val="155F8C"/>
                </a:solidFill>
                <a:latin typeface="+mn-lt"/>
              </a:rPr>
              <a:t>based motion detector is used to sense movement of people ,animals or other objects. </a:t>
            </a:r>
            <a:endParaRPr lang="en-US" sz="2400" dirty="0">
              <a:solidFill>
                <a:srgbClr val="155F8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441"/>
            <a:ext cx="7886421" cy="311555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3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97"/>
    </mc:Choice>
    <mc:Fallback>
      <p:transition spd="slow" advTm="2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55F8C"/>
                </a:solidFill>
              </a:rPr>
              <a:t>LM35 Temperature Sensor</a:t>
            </a:r>
            <a:endParaRPr lang="en-US" dirty="0">
              <a:solidFill>
                <a:srgbClr val="155F8C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25" y="4166647"/>
            <a:ext cx="7363975" cy="2691353"/>
          </a:xfrm>
        </p:spPr>
      </p:pic>
      <p:sp>
        <p:nvSpPr>
          <p:cNvPr id="6" name="TextBox 5"/>
          <p:cNvSpPr txBox="1"/>
          <p:nvPr/>
        </p:nvSpPr>
        <p:spPr>
          <a:xfrm>
            <a:off x="342900" y="1409700"/>
            <a:ext cx="11620500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62BDC1"/>
                </a:solidFill>
              </a:rPr>
              <a:t>The LM35 is one kind of commonly used temperature sensor that can be used to measure temperature with o/p comparative to the temperature (in </a:t>
            </a:r>
            <a:r>
              <a:rPr lang="en-US" sz="2400" dirty="0">
                <a:solidFill>
                  <a:srgbClr val="62BDC1"/>
                </a:solidFill>
              </a:rPr>
              <a:t>°</a:t>
            </a:r>
            <a:r>
              <a:rPr lang="en-US" sz="2400" dirty="0" smtClean="0">
                <a:solidFill>
                  <a:srgbClr val="62BDC1"/>
                </a:solidFill>
              </a:rPr>
              <a:t>C).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62BDC1"/>
                </a:solidFill>
              </a:rPr>
              <a:t>It can measure temperature more correctly compare with a thermistor.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62BDC1"/>
                </a:solidFill>
              </a:rPr>
              <a:t>The LM35 has an output voltage that is proportional to the Celsius temperature. The scale factor is .01V/°C</a:t>
            </a:r>
            <a:endParaRPr lang="en-US" sz="2400" dirty="0">
              <a:solidFill>
                <a:srgbClr val="62BDC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8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55"/>
    </mc:Choice>
    <mc:Fallback>
      <p:transition spd="slow" advTm="20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99620" y="942680"/>
            <a:ext cx="3054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Advantages</a:t>
            </a:r>
            <a:endParaRPr lang="en-US" sz="3200" i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9937" y="2463800"/>
            <a:ext cx="4609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61B7D4"/>
                </a:solidFill>
              </a:rPr>
              <a:t>Cost effective method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61B7D4"/>
                </a:solidFill>
              </a:rPr>
              <a:t>Optimize water 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61B7D4"/>
                </a:solidFill>
              </a:rPr>
              <a:t>Sustain high-yielding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61B7D4"/>
                </a:solidFill>
              </a:rPr>
              <a:t>High quality crop production</a:t>
            </a:r>
            <a:endParaRPr lang="en-US" sz="2400" dirty="0">
              <a:solidFill>
                <a:srgbClr val="61B7D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1000" y="942680"/>
            <a:ext cx="340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Disadvantages</a:t>
            </a:r>
            <a:endParaRPr lang="en-US" sz="3200" i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65911" y="2463800"/>
            <a:ext cx="407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61B7D4"/>
                </a:solidFill>
              </a:rPr>
              <a:t>Need for each soil type is calibrated</a:t>
            </a:r>
            <a:endParaRPr lang="en-US" sz="2400" dirty="0">
              <a:solidFill>
                <a:srgbClr val="61B7D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7468" y="212898"/>
            <a:ext cx="6447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ADVANTAGES  &amp; DISADVANTAGES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65"/>
    </mc:Choice>
    <mc:Fallback>
      <p:transition spd="slow" advTm="20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4512" y="233480"/>
            <a:ext cx="9144000" cy="165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tx2">
                    <a:lumMod val="25000"/>
                  </a:schemeClr>
                </a:solidFill>
              </a:rPr>
              <a:t>CONCLUSION</a:t>
            </a:r>
            <a:endParaRPr lang="en-US" sz="36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7212" y="1333500"/>
            <a:ext cx="104735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61B7D4"/>
                </a:solidFill>
              </a:rPr>
              <a:t>We can predict soil moisture level and motion of predators.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61B7D4"/>
                </a:solidFill>
              </a:rPr>
              <a:t>Irrigation system can be monitored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61B7D4"/>
                </a:solidFill>
              </a:rPr>
              <a:t>Damage caused by pests is reduced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61B7D4"/>
                </a:solidFill>
              </a:rPr>
              <a:t>Increased 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61B7D4"/>
                </a:solidFill>
              </a:rPr>
              <a:t>Water conservation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61B7D4"/>
                </a:solidFill>
              </a:rPr>
              <a:t>Profit to farmers</a:t>
            </a:r>
            <a:endParaRPr lang="en-US" sz="3200" dirty="0">
              <a:solidFill>
                <a:srgbClr val="61B7D4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32"/>
    </mc:Choice>
    <mc:Fallback>
      <p:transition spd="slow" advTm="20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6189" cy="67825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8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2"/>
    </mc:Choice>
    <mc:Fallback>
      <p:transition spd="slow" advTm="14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15023" y="186346"/>
            <a:ext cx="9144000" cy="165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smtClean="0">
                <a:solidFill>
                  <a:srgbClr val="61B7D4"/>
                </a:solidFill>
              </a:rPr>
              <a:t>REFERENCES GOOGLE</a:t>
            </a:r>
            <a:endParaRPr lang="en-US" sz="3200" dirty="0">
              <a:solidFill>
                <a:srgbClr val="61B7D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5023" y="2095762"/>
            <a:ext cx="8445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ieeexplore.ieee.org/document/8538702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vikaspedia.in/agriculture/ict-applications-in-agriculture/iot-in-agriculture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8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3"/>
    </mc:Choice>
    <mc:Fallback>
      <p:transition spd="slow" advTm="12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cer搜索：半想象现实   http://chn.docer.com/works/?userid=199927538"/>
          <p:cNvSpPr txBox="1"/>
          <p:nvPr>
            <p:custDataLst>
              <p:tags r:id="rId2"/>
            </p:custDataLst>
          </p:nvPr>
        </p:nvSpPr>
        <p:spPr>
          <a:xfrm>
            <a:off x="8945592" y="653305"/>
            <a:ext cx="2798189" cy="1014730"/>
          </a:xfrm>
          <a:prstGeom prst="rect">
            <a:avLst/>
          </a:prstGeom>
          <a:noFill/>
        </p:spPr>
        <p:txBody>
          <a:bodyPr wrap="square" rtlCol="0">
            <a:normAutofit fontScale="60000" lnSpcReduction="20000"/>
          </a:bodyPr>
          <a:lstStyle/>
          <a:p>
            <a:r>
              <a:rPr lang="en-US" altLang="zh-CN" sz="600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altLang="zh-CN" sz="6000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6594" y="2055042"/>
            <a:ext cx="44683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55F8C"/>
                </a:solidFill>
              </a:rPr>
              <a:t>What is IoT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55F8C"/>
                </a:solidFill>
              </a:rPr>
              <a:t>Why IoT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55F8C"/>
                </a:solidFill>
              </a:rPr>
              <a:t>IoT in agriculture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55F8C"/>
                </a:solidFill>
              </a:rPr>
              <a:t>Applications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55F8C"/>
                </a:solidFill>
              </a:rPr>
              <a:t>Methods Implemented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55F8C"/>
                </a:solidFill>
              </a:rPr>
              <a:t>Advantages and Disadvantages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55F8C"/>
                </a:solidFill>
              </a:rPr>
              <a:t>Conclusion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55F8C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79"/>
    </mc:Choice>
    <mc:Fallback>
      <p:transition spd="slow" advTm="1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 smtClean="0"/>
              <a:t>Thank you </a:t>
            </a:r>
            <a:endParaRPr lang="zh-CN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9"/>
    </mc:Choice>
    <mc:Fallback>
      <p:transition spd="slow" advTm="20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cer搜索：半想象现实   http://chn.docer.com/works/?userid=199927538"/>
          <p:cNvSpPr txBox="1"/>
          <p:nvPr>
            <p:custDataLst>
              <p:tags r:id="rId2"/>
            </p:custDataLst>
          </p:nvPr>
        </p:nvSpPr>
        <p:spPr>
          <a:xfrm>
            <a:off x="4081806" y="728719"/>
            <a:ext cx="5417033" cy="101473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What is IoT?</a:t>
            </a:r>
            <a:endParaRPr lang="en-US" altLang="zh-CN" sz="4000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377415" y="1943289"/>
            <a:ext cx="7019591" cy="300390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IoT is short for Internet of things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The Internet of Things(IoT) is inter-networking of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physical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devices. This system has ability to transfer data over a network without requiring human-to-human or </a:t>
            </a:r>
          </a:p>
          <a:p>
            <a:pPr algn="l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human-to-computer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interaction</a:t>
            </a:r>
          </a:p>
          <a:p>
            <a:pPr algn="l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   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" r="-1155"/>
          <a:stretch/>
        </p:blipFill>
        <p:spPr>
          <a:xfrm>
            <a:off x="0" y="1753386"/>
            <a:ext cx="4128940" cy="299772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59"/>
    </mc:Choice>
    <mc:Fallback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08616" y="996361"/>
            <a:ext cx="666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62BDC1"/>
                </a:solidFill>
              </a:rPr>
              <a:t>WHY IOT? </a:t>
            </a:r>
            <a:endParaRPr lang="en-US" sz="3600" dirty="0">
              <a:solidFill>
                <a:srgbClr val="62BDC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692"/>
            <a:ext cx="4196397" cy="33440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08616" y="2209800"/>
            <a:ext cx="71605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IoT has many applications in agriculture, smart cities, smart </a:t>
            </a:r>
          </a:p>
          <a:p>
            <a:r>
              <a:rPr lang="en-US" sz="2000" dirty="0" smtClean="0"/>
              <a:t>    home, healthcare etc.</a:t>
            </a:r>
          </a:p>
          <a:p>
            <a:r>
              <a:rPr lang="en-US" sz="2000" dirty="0"/>
              <a:t>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This is a growing mega trend that will influence everything</a:t>
            </a:r>
          </a:p>
          <a:p>
            <a:r>
              <a:rPr lang="en-US" sz="2000" dirty="0" smtClean="0"/>
              <a:t>     from businesses to our daily personal lives.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Here we are mainly focused on agriculture as it plays a vital role in development of country’s economy.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90"/>
    </mc:Choice>
    <mc:Fallback>
      <p:transition spd="slow" advTm="21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 cstate="screen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280529" y="188521"/>
            <a:ext cx="6400800" cy="752476"/>
          </a:xfrm>
        </p:spPr>
        <p:txBody>
          <a:bodyPr>
            <a:noAutofit/>
          </a:bodyPr>
          <a:lstStyle/>
          <a:p>
            <a:r>
              <a:rPr lang="en-US" altLang="zh-CN" sz="5000" dirty="0" smtClean="0"/>
              <a:t>IoT in Agriculture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56358" y="1279907"/>
            <a:ext cx="11334537" cy="23593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55F8C"/>
                </a:solidFill>
              </a:rPr>
              <a:t>In Nepal, the economy is dominated by </a:t>
            </a:r>
            <a:r>
              <a:rPr lang="en-US" altLang="zh-CN" dirty="0" smtClean="0">
                <a:solidFill>
                  <a:srgbClr val="155F8C"/>
                </a:solidFill>
              </a:rPr>
              <a:t>agriculture.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55F8C"/>
                </a:solidFill>
              </a:rPr>
              <a:t>Around 55% of agricultural land is reported to be irrigated, yet year-round provision of water is often limited, making major crops like rice and wheat highly dependent on </a:t>
            </a:r>
            <a:r>
              <a:rPr lang="en-US" altLang="zh-CN" dirty="0" smtClean="0">
                <a:solidFill>
                  <a:srgbClr val="155F8C"/>
                </a:solidFill>
              </a:rPr>
              <a:t>rainfall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55F8C"/>
                </a:solidFill>
              </a:rPr>
              <a:t>Out </a:t>
            </a:r>
            <a:r>
              <a:rPr lang="en-US" altLang="zh-CN" dirty="0">
                <a:solidFill>
                  <a:srgbClr val="155F8C"/>
                </a:solidFill>
              </a:rPr>
              <a:t>of 2.7 million hectares of agricultural land in Nepal, only 1.3 Mha have irrigation facilities. The majority of irrigation systems are small and medium-scale</a:t>
            </a:r>
            <a:endParaRPr lang="en-US" altLang="zh-CN" dirty="0" smtClean="0">
              <a:solidFill>
                <a:srgbClr val="155F8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78" y="3808519"/>
            <a:ext cx="5368963" cy="3049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83" y="3772959"/>
            <a:ext cx="5095384" cy="30424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0"/>
    </mc:Choice>
    <mc:Fallback>
      <p:transition spd="slow" advTm="20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 userDrawn="1">
            <p:custDataLst>
              <p:tags r:id="rId2"/>
            </p:custDataLst>
          </p:nvPr>
        </p:nvSpPr>
        <p:spPr>
          <a:xfrm>
            <a:off x="180399" y="2080198"/>
            <a:ext cx="5792135" cy="344430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altLang="zh-CN" sz="2400" spc="50" dirty="0" smtClean="0">
                <a:ln w="3175">
                  <a:noFill/>
                  <a:prstDash val="dash"/>
                </a:ln>
                <a:solidFill>
                  <a:srgbClr val="155F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Crop water management</a:t>
            </a: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altLang="zh-CN" sz="2400" spc="50" dirty="0" smtClean="0">
                <a:ln w="3175">
                  <a:noFill/>
                  <a:prstDash val="dash"/>
                </a:ln>
                <a:solidFill>
                  <a:srgbClr val="155F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Precision Agriculture</a:t>
            </a: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altLang="zh-CN" sz="2400" spc="50" dirty="0" smtClean="0">
                <a:ln w="3175">
                  <a:noFill/>
                  <a:prstDash val="dash"/>
                </a:ln>
                <a:solidFill>
                  <a:srgbClr val="155F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Pest Management and Control Works</a:t>
            </a:r>
          </a:p>
        </p:txBody>
      </p:sp>
      <p:sp>
        <p:nvSpPr>
          <p:cNvPr id="4" name="Title 6"/>
          <p:cNvSpPr txBox="1"/>
          <p:nvPr userDrawn="1">
            <p:custDataLst>
              <p:tags r:id="rId3"/>
            </p:custDataLst>
          </p:nvPr>
        </p:nvSpPr>
        <p:spPr>
          <a:xfrm>
            <a:off x="345349" y="357148"/>
            <a:ext cx="10973399" cy="999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>
            <a:normAutofit fontScale="9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4800" b="1" spc="300" dirty="0" smtClean="0">
                <a:ln w="3175">
                  <a:noFill/>
                  <a:prstDash val="dash"/>
                </a:ln>
                <a:solidFill>
                  <a:srgbClr val="61B7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IoT application in agriculture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34" y="3007151"/>
            <a:ext cx="6130565" cy="37624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27"/>
    </mc:Choice>
    <mc:Fallback>
      <p:transition spd="slow" advTm="20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92231" y="485629"/>
            <a:ext cx="10521501" cy="723600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 </a:t>
            </a:r>
            <a:r>
              <a:rPr lang="en-US" altLang="zh-CN" sz="4400" dirty="0" smtClean="0"/>
              <a:t>             </a:t>
            </a:r>
            <a:r>
              <a:rPr lang="en-US" altLang="zh-CN" sz="4400" dirty="0" smtClean="0">
                <a:solidFill>
                  <a:srgbClr val="155F8C"/>
                </a:solidFill>
              </a:rPr>
              <a:t>Crop Water Management </a:t>
            </a:r>
            <a:endParaRPr lang="en-US" altLang="zh-CN" sz="4400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5245"/>
            <a:ext cx="5505254" cy="2832755"/>
          </a:xfrm>
        </p:spPr>
      </p:pic>
      <p:sp>
        <p:nvSpPr>
          <p:cNvPr id="5" name="TextBox 4"/>
          <p:cNvSpPr txBox="1"/>
          <p:nvPr/>
        </p:nvSpPr>
        <p:spPr>
          <a:xfrm>
            <a:off x="292231" y="1832407"/>
            <a:ext cx="11623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Usually the farmer pumps the water more or less to cultivate the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This may result in wastage of water or insufficiency to the crops.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By using soil moisture sensor, farmer gets an alerting message when the moisture level increases or decreases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71" y="3940404"/>
            <a:ext cx="5027629" cy="28239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29"/>
    </mc:Choice>
    <mc:Fallback>
      <p:transition spd="slow" advTm="21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2460" y="0"/>
            <a:ext cx="4876800" cy="1652400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155F8C"/>
                </a:solidFill>
              </a:rPr>
              <a:t>Precision Agriculture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-63260" y="1333630"/>
            <a:ext cx="4927600" cy="40932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</a:rPr>
              <a:t>Precision agriculture(PA) is a farm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 management with IT, that ensures the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  crops and soils to receive optimum health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  and productivity.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PA is also known as satellite agriculture and SSCM(Site Specific Crop Management)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Sensors in fields measure moisture content and air satellite and robotic drones provide farmer with real time images           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79" y="1106714"/>
            <a:ext cx="6480175" cy="4320116"/>
          </a:xfr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81"/>
    </mc:Choice>
    <mc:Fallback>
      <p:transition spd="slow" advTm="2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61B7D4"/>
                </a:solidFill>
              </a:rPr>
              <a:t>Pest Management And Control Works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0" y="1651000"/>
            <a:ext cx="5873815" cy="5027629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155F8C"/>
                </a:solidFill>
              </a:rPr>
              <a:t>Often farmers hard works are destroyed by pests that results in huge loss to farmers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155F8C"/>
                </a:solidFill>
              </a:rPr>
              <a:t>To prevent such situation IoT has system that detects the motion of pest using PIR sensors.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155F8C"/>
                </a:solidFill>
              </a:rPr>
              <a:t>This information can be used by the farmers to reduce damage done by predators </a:t>
            </a:r>
          </a:p>
          <a:p>
            <a:pPr marL="0" indent="0" algn="l">
              <a:buNone/>
            </a:pPr>
            <a:r>
              <a:rPr lang="en-US" altLang="zh-CN" sz="2000" dirty="0" smtClean="0">
                <a:solidFill>
                  <a:srgbClr val="155F8C"/>
                </a:solidFill>
              </a:rPr>
              <a:t>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16" y="2501900"/>
            <a:ext cx="6318184" cy="4176729"/>
          </a:xfr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6"/>
    </mc:Choice>
    <mc:Fallback>
      <p:transition spd="slow" advTm="20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89"/>
  <p:tag name="KSO_WM_SLIDE_LAYOUT" val="a_b"/>
  <p:tag name="KSO_WM_SLIDE_LAYOUT_CNT" val="1_1"/>
  <p:tag name="KSO_WM_TEMPLATE_THUMBS_INDEX" val="1、4、7、8、9、10、11、12、13、14、15"/>
  <p:tag name="KSO_WM_TEMPLATE_MASTER_THUMB_INDEX" val="1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89_1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PRESET_TEXT" val="FRESH _x000B_WORK SUMMARY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89_1*b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PRESET_TEXT" val="Click here to add the text, the text is the refinement of your thought, and please try to explain the point of view as succinctly as possible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89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9_3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ISCONTENTSTITLE" val="1"/>
  <p:tag name="KSO_WM_UNIT_PRESET_TEXT" val="CONTENTS"/>
  <p:tag name="KSO_WM_UNIT_NOCLEAR" val="0"/>
  <p:tag name="KSO_WM_UNIT_VALUE" val="2"/>
  <p:tag name="KSO_WM_DIAGRAM_GROUP_CODE" val="l1-1"/>
  <p:tag name="KSO_WM_UNIT_TYPE" val="a"/>
  <p:tag name="KSO_WM_UNIT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689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9_4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ISCONTENTSTITLE" val="1"/>
  <p:tag name="KSO_WM_UNIT_PRESET_TEXT" val="CONTENTS"/>
  <p:tag name="KSO_WM_UNIT_NOCLEAR" val="0"/>
  <p:tag name="KSO_WM_UNIT_VALUE" val="2"/>
  <p:tag name="KSO_WM_DIAGRAM_GROUP_CODE" val="l1-1"/>
  <p:tag name="KSO_WM_UNIT_TYPE" val="a"/>
  <p:tag name="KSO_WM_UNIT_INDEX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9_4*l_h_f*1_4_1"/>
  <p:tag name="KSO_WM_TEMPLATE_CATEGORY" val="custom"/>
  <p:tag name="KSO_WM_TEMPLATE_INDEX" val="20202689"/>
  <p:tag name="KSO_WM_UNIT_LAYERLEVEL" val="1_1_1"/>
  <p:tag name="KSO_WM_TAG_VERSION" val="1.0"/>
  <p:tag name="KSO_WM_BEAUTIFY_FLAG" val="#wm#"/>
  <p:tag name="KSO_WM_UNIT_NOCLEAR" val="0"/>
  <p:tag name="KSO_WM_UNIT_VALUE" val="13"/>
  <p:tag name="KSO_WM_DIAGRAM_GROUP_CODE" val="l1-1"/>
  <p:tag name="KSO_WM_UNIT_TYPE" val="l_h_f"/>
  <p:tag name="KSO_WM_UNIT_INDEX" val="1_4_1"/>
  <p:tag name="KSO_WM_UNIT_PRESET_TEXT" val="Click here to add the tex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5"/>
  <p:tag name="KSO_WM_TEMPLATE_SUBCATEGORY" val="0"/>
  <p:tag name="KSO_WM_TEMPLATE_MASTER_TYPE" val="1"/>
  <p:tag name="KSO_WM_TEMPLATE_COLOR_TYPE" val="1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02689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89"/>
  <p:tag name="KSO_WM_SLIDE_TYPE" val="sectionTitle"/>
  <p:tag name="KSO_WM_SLIDE_SUBTYPE" val="pureTxt"/>
  <p:tag name="KSO_WM_SLIDE_LAYOUT" val="a_b_e"/>
  <p:tag name="KSO_WM_SLIDE_LAYOUT_CNT" val="1_1_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9_7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3"/>
  <p:tag name="KSO_WM_UNIT_TYPE" val="a"/>
  <p:tag name="KSO_WM_UNIT_INDEX" val="1"/>
  <p:tag name="KSO_WM_UNIT_PRESET_TEXT" val="Click here to add to the titl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9_7*b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78"/>
  <p:tag name="KSO_WM_UNIT_TYPE" val="b"/>
  <p:tag name="KSO_WM_UNIT_INDEX" val="1"/>
  <p:tag name="KSO_WM_UNIT_PRESET_TEXT" val="Click here to add the text, the text is the refinement of your thought, and please try to explain the point of view as succinctly as possible.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8"/>
  <p:tag name="KSO_WM_TEMPLATE_SUBCATEGORY" val="0"/>
  <p:tag name="KSO_WM_TEMPLATE_MASTER_TYPE" val="1"/>
  <p:tag name="KSO_WM_TEMPLATE_COLOR_TYPE" val="1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02689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89_8*f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89_8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PRESET_TEXT" val="Click here to add to the 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9"/>
  <p:tag name="KSO_WM_TEMPLATE_SUBCATEGORY" val="0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689"/>
  <p:tag name="KSO_WM_SLIDE_LAYOUT" val="a_f"/>
  <p:tag name="KSO_WM_SLIDE_LAYOUT_CNT" val="1_1"/>
  <p:tag name="KSO_WM_TEMPLATE_MASTER_TYPE" val="1"/>
  <p:tag name="KSO_WM_TEMPLATE_COLOR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89_9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PRESET_TEXT" val="Click here to add to the 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10"/>
  <p:tag name="KSO_WM_TEMPLATE_SUBCATEGORY" val="0"/>
  <p:tag name="KSO_WM_SLIDE_TYPE" val="text"/>
  <p:tag name="KSO_WM_SLIDE_SUBTYPE" val="picTxt"/>
  <p:tag name="KSO_WM_SLIDE_ITEM_CNT" val="0"/>
  <p:tag name="KSO_WM_SLIDE_INDEX" val="10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2689"/>
  <p:tag name="KSO_WM_SLIDE_LAYOUT" val="a_d_f"/>
  <p:tag name="KSO_WM_SLIDE_LAYOUT_CNT" val="1_1_1"/>
  <p:tag name="KSO_WM_TEMPLATE_MASTER_TYPE" val="1"/>
  <p:tag name="KSO_WM_TEMPLATE_COLOR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89_10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PRESET_TEXT" val="Click here to add to the titl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Click here to add the text, the text is the extraction of your thought, please try to explain your point of view as succinctly as possible.&#10;Your text has been concise and well-written, but the information is inextricably inextricable and needs to be expressed in more words; but please refine the essence of your thought as much as possible, and express your views appropriately, often with twice the result with half the effort."/>
  <p:tag name="KSO_WM_UNIT_NOCLEAR" val="0"/>
  <p:tag name="KSO_WM_UNIT_VALUE" val="2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89_10*f*1"/>
  <p:tag name="KSO_WM_TEMPLATE_CATEGORY" val="custom"/>
  <p:tag name="KSO_WM_TEMPLATE_INDEX" val="20202689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11"/>
  <p:tag name="KSO_WM_TEMPLATE_SUBCATEGORY" val="0"/>
  <p:tag name="KSO_WM_SLIDE_TYPE" val="text"/>
  <p:tag name="KSO_WM_SLIDE_SUBTYPE" val="picTxt"/>
  <p:tag name="KSO_WM_SLIDE_ITEM_CNT" val="0"/>
  <p:tag name="KSO_WM_SLIDE_INDEX" val="11"/>
  <p:tag name="KSO_WM_SLIDE_SIZE" val="864*429"/>
  <p:tag name="KSO_WM_SLIDE_POSITION" val="48*61"/>
  <p:tag name="KSO_WM_TAG_VERSION" val="1.0"/>
  <p:tag name="KSO_WM_BEAUTIFY_FLAG" val="#wm#"/>
  <p:tag name="KSO_WM_TEMPLATE_CATEGORY" val="custom"/>
  <p:tag name="KSO_WM_TEMPLATE_INDEX" val="20202689"/>
  <p:tag name="KSO_WM_SLIDE_LAYOUT" val="a_d_f"/>
  <p:tag name="KSO_WM_SLIDE_LAYOUT_CNT" val="1_1_1"/>
  <p:tag name="KSO_WM_TEMPLATE_MASTER_TYPE" val="1"/>
  <p:tag name="KSO_WM_TEMPLATE_COLOR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89_11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PRESET_TEXT" val="Click here to add to the titl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89_11*f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12"/>
  <p:tag name="KSO_WM_TEMPLATE_SUBCATEGORY" val="0"/>
  <p:tag name="KSO_WM_SLIDE_TYPE" val="text"/>
  <p:tag name="KSO_WM_SLIDE_SUBTYPE" val="picTxt"/>
  <p:tag name="KSO_WM_SLIDE_ITEM_CNT" val="0"/>
  <p:tag name="KSO_WM_SLIDE_INDEX" val="12"/>
  <p:tag name="KSO_WM_SLIDE_SIZE" val="866*434"/>
  <p:tag name="KSO_WM_SLIDE_POSITION" val="46*52"/>
  <p:tag name="KSO_WM_TAG_VERSION" val="1.0"/>
  <p:tag name="KSO_WM_BEAUTIFY_FLAG" val="#wm#"/>
  <p:tag name="KSO_WM_TEMPLATE_CATEGORY" val="custom"/>
  <p:tag name="KSO_WM_TEMPLATE_INDEX" val="20202689"/>
  <p:tag name="KSO_WM_SLIDE_LAYOUT" val="a_d_f"/>
  <p:tag name="KSO_WM_SLIDE_LAYOUT_CNT" val="1_1_1"/>
  <p:tag name="KSO_WM_TEMPLATE_MASTER_TYPE" val="1"/>
  <p:tag name="KSO_WM_TEMPLATE_COLOR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89_12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PRESET_TEXT" val="Click here to add to the 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13"/>
  <p:tag name="KSO_WM_TEMPLATE_SUBCATEGORY" val="0"/>
  <p:tag name="KSO_WM_SLIDE_TYPE" val="text"/>
  <p:tag name="KSO_WM_SLIDE_SUBTYPE" val="picTxt"/>
  <p:tag name="KSO_WM_SLIDE_ITEM_CNT" val="0"/>
  <p:tag name="KSO_WM_SLIDE_INDEX" val="13"/>
  <p:tag name="KSO_WM_SLIDE_SIZE" val="869*422"/>
  <p:tag name="KSO_WM_SLIDE_POSITION" val="45*18"/>
  <p:tag name="KSO_WM_TAG_VERSION" val="1.0"/>
  <p:tag name="KSO_WM_BEAUTIFY_FLAG" val="#wm#"/>
  <p:tag name="KSO_WM_TEMPLATE_CATEGORY" val="custom"/>
  <p:tag name="KSO_WM_TEMPLATE_INDEX" val="20202689"/>
  <p:tag name="KSO_WM_SLIDE_LAYOUT" val="a_d_f"/>
  <p:tag name="KSO_WM_SLIDE_LAYOUT_CNT" val="1_2_2"/>
  <p:tag name="KSO_WM_TEMPLATE_MASTER_TYPE" val="1"/>
  <p:tag name="KSO_WM_TEMPLATE_COLOR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689"/>
  <p:tag name="KSO_WM_SLIDE_LAYOUT" val="a_f"/>
  <p:tag name="KSO_WM_SLIDE_LAYOUT_CNT" val="1_1"/>
  <p:tag name="KSO_WM_TEMPLATE_MASTER_TYPE" val="1"/>
  <p:tag name="KSO_WM_TEMPLATE_COLOR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89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89"/>
  <p:tag name="KSO_WM_SLIDE_TYPE" val="endPage"/>
  <p:tag name="KSO_WM_SLIDE_SUBTYPE" val="pureTxt"/>
  <p:tag name="KSO_WM_SLIDE_LAYOUT" val="a_b"/>
  <p:tag name="KSO_WM_SLIDE_LAYOUT_CNT" val="1_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9_15*a*1"/>
  <p:tag name="KSO_WM_TEMPLATE_CATEGORY" val="custom"/>
  <p:tag name="KSO_WM_TEMPLATE_INDEX" val="20202689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Thank you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8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89"/>
  <p:tag name="KSO_WM_TEMPLATE_THUMBS_INDEX" val="1、4、7、8、9、10、11、12、13、14、15"/>
  <p:tag name="KSO_WM_TEMPLATE_MASTER_THUMB_INDEX" val="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</p:tagLst>
</file>

<file path=ppt/theme/theme1.xml><?xml version="1.0" encoding="utf-8"?>
<a:theme xmlns:a="http://schemas.openxmlformats.org/drawingml/2006/main" name="Office Theme">
  <a:themeElements>
    <a:clrScheme name="自定义 97">
      <a:dk1>
        <a:sysClr val="windowText" lastClr="000000"/>
      </a:dk1>
      <a:lt1>
        <a:sysClr val="window" lastClr="FFFFFF"/>
      </a:lt1>
      <a:dk2>
        <a:srgbClr val="EDF3F8"/>
      </a:dk2>
      <a:lt2>
        <a:srgbClr val="FFFFFF"/>
      </a:lt2>
      <a:accent1>
        <a:srgbClr val="5DBBBF"/>
      </a:accent1>
      <a:accent2>
        <a:srgbClr val="7BC2B0"/>
      </a:accent2>
      <a:accent3>
        <a:srgbClr val="98C8A1"/>
      </a:accent3>
      <a:accent4>
        <a:srgbClr val="B6CF91"/>
      </a:accent4>
      <a:accent5>
        <a:srgbClr val="D3D582"/>
      </a:accent5>
      <a:accent6>
        <a:srgbClr val="F1DC73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</Words>
  <Application>Microsoft Office PowerPoint</Application>
  <PresentationFormat>Widescreen</PresentationFormat>
  <Paragraphs>88</Paragraphs>
  <Slides>20</Slides>
  <Notes>2</Notes>
  <HiddenSlides>0</HiddenSlides>
  <MMClips>20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微软雅黑</vt:lpstr>
      <vt:lpstr>宋体</vt:lpstr>
      <vt:lpstr>Arial</vt:lpstr>
      <vt:lpstr>Arial Black</vt:lpstr>
      <vt:lpstr>Calibri</vt:lpstr>
      <vt:lpstr>Comic Sans MS</vt:lpstr>
      <vt:lpstr>Garamond</vt:lpstr>
      <vt:lpstr>Wingdings</vt:lpstr>
      <vt:lpstr>Office Theme</vt:lpstr>
      <vt:lpstr> SMART  AGRICULTURE SYSTEM</vt:lpstr>
      <vt:lpstr>PowerPoint Presentation</vt:lpstr>
      <vt:lpstr>PowerPoint Presentation</vt:lpstr>
      <vt:lpstr>PowerPoint Presentation</vt:lpstr>
      <vt:lpstr>IoT in Agriculture</vt:lpstr>
      <vt:lpstr>PowerPoint Presentation</vt:lpstr>
      <vt:lpstr>              Crop Water Management </vt:lpstr>
      <vt:lpstr>Precision Agriculture</vt:lpstr>
      <vt:lpstr>Pest Management And Control Works </vt:lpstr>
      <vt:lpstr>IMPLEMENTED METHOD</vt:lpstr>
      <vt:lpstr>HARDWARE USED</vt:lpstr>
      <vt:lpstr>ARDUINO</vt:lpstr>
      <vt:lpstr>SOIL MOISTURE SENSOR</vt:lpstr>
      <vt:lpstr>PASSIVE INFRARED SENSOR</vt:lpstr>
      <vt:lpstr>LM35 Temperature Sensor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</cp:revision>
  <dcterms:created xsi:type="dcterms:W3CDTF">2019-09-03T06:41:00Z</dcterms:created>
  <dcterms:modified xsi:type="dcterms:W3CDTF">2024-01-06T14:22:50Z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